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oogle Sans Medium" panose="020B060303050204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SemiBold"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7"/>
  </p:normalViewPr>
  <p:slideViewPr>
    <p:cSldViewPr snapToGrid="0">
      <p:cViewPr varScale="1">
        <p:scale>
          <a:sx n="125" d="100"/>
          <a:sy n="125" d="100"/>
        </p:scale>
        <p:origin x="70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1f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1f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4c37861fa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4c37861f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4c37861f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4c37861f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c37861f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c37861f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c37861fa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c37861f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c37861f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c37861f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4c37861f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4c37861f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1fa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c37861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4c37861f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4c37861f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1f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1f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c37861fa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c37861f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4c37861f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4c37861fa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4c37861fa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4c37861f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c37861fa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c37861fa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1f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1f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c37861f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c37861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1fa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1f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4c37861f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4c37861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4c37861fa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4c37861fa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4c37861fa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4c37861f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1fa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1f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1f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1f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1f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1f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1fa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1f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1f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1f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c37861fa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c37861fa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c37861fa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4c37861f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xd.adobe.com/view/1c1af1d1-4ce7-4007-a2f4-e84266d51656-4949/"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hyperlink" Target="https://xd.adobe.com/view/e1d4867d-c4d9-463b-8413-92cdcd168eb2-b487/" TargetMode="External"/><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74" y="1819750"/>
            <a:ext cx="8331685"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3600" dirty="0">
                <a:solidFill>
                  <a:srgbClr val="FFFFFF"/>
                </a:solidFill>
                <a:latin typeface="Open Sans SemiBold"/>
                <a:ea typeface="Open Sans SemiBold"/>
                <a:cs typeface="Open Sans SemiBold"/>
                <a:sym typeface="Open Sans SemiBold"/>
              </a:rPr>
              <a:t>The Cycle – Responsive Web Design</a:t>
            </a:r>
            <a:endParaRPr sz="3600" dirty="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Brian Thompson </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1"/>
        <p:cNvGrpSpPr/>
        <p:nvPr/>
      </p:nvGrpSpPr>
      <p:grpSpPr>
        <a:xfrm>
          <a:off x="0" y="0"/>
          <a:ext cx="0" cy="0"/>
          <a:chOff x="0" y="0"/>
          <a:chExt cx="0" cy="0"/>
        </a:xfrm>
      </p:grpSpPr>
      <p:sp>
        <p:nvSpPr>
          <p:cNvPr id="242" name="Google Shape;242;p48"/>
          <p:cNvSpPr txBox="1"/>
          <p:nvPr/>
        </p:nvSpPr>
        <p:spPr>
          <a:xfrm>
            <a:off x="3721275" y="1886850"/>
            <a:ext cx="63021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51" name="Google Shape;251;p49"/>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sitemap outlines the specific tabs the user will see on the website. The bike builder portion shows what steps the user will take to build their bike. </a:t>
            </a:r>
            <a:endParaRPr dirty="0"/>
          </a:p>
        </p:txBody>
      </p:sp>
      <p:sp>
        <p:nvSpPr>
          <p:cNvPr id="252" name="Google Shape;252;p49"/>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sitemap/IA</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5E30EFB-00E8-1F45-9CCE-0BFEB51D5D95}"/>
              </a:ext>
            </a:extLst>
          </p:cNvPr>
          <p:cNvPicPr>
            <a:picLocks noChangeAspect="1"/>
          </p:cNvPicPr>
          <p:nvPr/>
        </p:nvPicPr>
        <p:blipFill>
          <a:blip r:embed="rId3"/>
          <a:stretch>
            <a:fillRect/>
          </a:stretch>
        </p:blipFill>
        <p:spPr>
          <a:xfrm>
            <a:off x="2796209" y="0"/>
            <a:ext cx="6347791" cy="5143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9" name="Google Shape;259;p50"/>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goal of the paper wireframe was to iterate on the overall design of the homepage. A tiered layer cake layout was used for the homepage to best display the information. </a:t>
            </a:r>
            <a:endParaRPr dirty="0"/>
          </a:p>
        </p:txBody>
      </p:sp>
      <p:sp>
        <p:nvSpPr>
          <p:cNvPr id="260" name="Google Shape;260;p50"/>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1CDD1BB3-6F89-824D-9817-528647F955BA}"/>
              </a:ext>
            </a:extLst>
          </p:cNvPr>
          <p:cNvPicPr>
            <a:picLocks noChangeAspect="1"/>
          </p:cNvPicPr>
          <p:nvPr/>
        </p:nvPicPr>
        <p:blipFill>
          <a:blip r:embed="rId3"/>
          <a:stretch>
            <a:fillRect/>
          </a:stretch>
        </p:blipFill>
        <p:spPr>
          <a:xfrm>
            <a:off x="4211875" y="0"/>
            <a:ext cx="4932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51"/>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7" name="Google Shape;267;p51"/>
          <p:cNvSpPr txBox="1"/>
          <p:nvPr/>
        </p:nvSpPr>
        <p:spPr>
          <a:xfrm>
            <a:off x="517675" y="152255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is a mobile  variation of the origin</a:t>
            </a:r>
            <a:r>
              <a:rPr lang="en-US" dirty="0">
                <a:solidFill>
                  <a:srgbClr val="5F6368"/>
                </a:solidFill>
                <a:latin typeface="Open Sans"/>
                <a:ea typeface="Open Sans"/>
                <a:cs typeface="Open Sans"/>
                <a:sym typeface="Open Sans"/>
              </a:rPr>
              <a:t>al</a:t>
            </a:r>
            <a:r>
              <a:rPr lang="en" dirty="0">
                <a:solidFill>
                  <a:srgbClr val="5F6368"/>
                </a:solidFill>
                <a:latin typeface="Open Sans"/>
                <a:ea typeface="Open Sans"/>
                <a:cs typeface="Open Sans"/>
                <a:sym typeface="Open Sans"/>
              </a:rPr>
              <a:t> paper frame for the website. The mobile version uses a one column layout, and the navigation features a hamburger menu that will flyout when the user clicks on it. Logo has been moved to the middle of the header. </a:t>
            </a:r>
            <a:endParaRPr dirty="0"/>
          </a:p>
        </p:txBody>
      </p:sp>
      <p:sp>
        <p:nvSpPr>
          <p:cNvPr id="268" name="Google Shape;268;p51"/>
          <p:cNvSpPr txBox="1"/>
          <p:nvPr/>
        </p:nvSpPr>
        <p:spPr>
          <a:xfrm>
            <a:off x="6011725" y="229470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 screen size variation(s)</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278577E-28B6-934A-8648-3EDA7EB0F7E0}"/>
              </a:ext>
            </a:extLst>
          </p:cNvPr>
          <p:cNvPicPr>
            <a:picLocks noChangeAspect="1"/>
          </p:cNvPicPr>
          <p:nvPr/>
        </p:nvPicPr>
        <p:blipFill>
          <a:blip r:embed="rId3"/>
          <a:stretch>
            <a:fillRect/>
          </a:stretch>
        </p:blipFill>
        <p:spPr>
          <a:xfrm>
            <a:off x="4894814" y="0"/>
            <a:ext cx="4249186"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4" name="Google Shape;274;p52"/>
          <p:cNvSpPr txBox="1"/>
          <p:nvPr/>
        </p:nvSpPr>
        <p:spPr>
          <a:xfrm>
            <a:off x="298825" y="11502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is the homepage of the website. The goal of the website was to present the user with the option to build their bike as soon as they arrive at the page, and see what type of custom bikes have been made by others. </a:t>
            </a:r>
            <a:endParaRPr dirty="0"/>
          </a:p>
        </p:txBody>
      </p:sp>
      <p:sp>
        <p:nvSpPr>
          <p:cNvPr id="275" name="Google Shape;275;p52"/>
          <p:cNvSpPr/>
          <p:nvPr/>
        </p:nvSpPr>
        <p:spPr>
          <a:xfrm>
            <a:off x="3644375" y="984600"/>
            <a:ext cx="5200800" cy="3085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2"/>
          <p:cNvSpPr txBox="1"/>
          <p:nvPr/>
        </p:nvSpPr>
        <p:spPr>
          <a:xfrm>
            <a:off x="2465198" y="4686101"/>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Footer </a:t>
            </a:r>
            <a:endParaRPr sz="1000" dirty="0">
              <a:solidFill>
                <a:srgbClr val="5F6368"/>
              </a:solidFill>
              <a:latin typeface="Open Sans"/>
              <a:ea typeface="Open Sans"/>
              <a:cs typeface="Open Sans"/>
              <a:sym typeface="Open Sans"/>
            </a:endParaRPr>
          </a:p>
        </p:txBody>
      </p:sp>
      <p:sp>
        <p:nvSpPr>
          <p:cNvPr id="278" name="Google Shape;278;p52"/>
          <p:cNvSpPr txBox="1"/>
          <p:nvPr/>
        </p:nvSpPr>
        <p:spPr>
          <a:xfrm>
            <a:off x="5298575" y="197325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6FBCF6E6-2260-6849-83BE-2D96C929DDF8}"/>
              </a:ext>
            </a:extLst>
          </p:cNvPr>
          <p:cNvPicPr>
            <a:picLocks noChangeAspect="1"/>
          </p:cNvPicPr>
          <p:nvPr/>
        </p:nvPicPr>
        <p:blipFill>
          <a:blip r:embed="rId3"/>
          <a:stretch>
            <a:fillRect/>
          </a:stretch>
        </p:blipFill>
        <p:spPr>
          <a:xfrm>
            <a:off x="3415808" y="0"/>
            <a:ext cx="6181685" cy="5143500"/>
          </a:xfrm>
          <a:prstGeom prst="rect">
            <a:avLst/>
          </a:prstGeom>
        </p:spPr>
      </p:pic>
      <p:cxnSp>
        <p:nvCxnSpPr>
          <p:cNvPr id="280" name="Google Shape;280;p52"/>
          <p:cNvCxnSpPr>
            <a:cxnSpLocks/>
          </p:cNvCxnSpPr>
          <p:nvPr/>
        </p:nvCxnSpPr>
        <p:spPr>
          <a:xfrm>
            <a:off x="3053481" y="4837200"/>
            <a:ext cx="829406" cy="160536"/>
          </a:xfrm>
          <a:prstGeom prst="straightConnector1">
            <a:avLst/>
          </a:prstGeom>
          <a:noFill/>
          <a:ln w="19050" cap="flat" cmpd="sng">
            <a:solidFill>
              <a:srgbClr val="FBBC04"/>
            </a:solidFill>
            <a:prstDash val="solid"/>
            <a:round/>
            <a:headEnd type="none" w="med" len="med"/>
            <a:tailEnd type="triangle" w="med" len="med"/>
          </a:ln>
        </p:spPr>
      </p:cxnSp>
      <p:sp>
        <p:nvSpPr>
          <p:cNvPr id="14" name="Google Shape;277;p52">
            <a:extLst>
              <a:ext uri="{FF2B5EF4-FFF2-40B4-BE49-F238E27FC236}">
                <a16:creationId xmlns:a16="http://schemas.microsoft.com/office/drawing/2014/main" id="{AEB11E51-BC98-5148-8E24-8BAF6DC1E921}"/>
              </a:ext>
            </a:extLst>
          </p:cNvPr>
          <p:cNvSpPr txBox="1"/>
          <p:nvPr/>
        </p:nvSpPr>
        <p:spPr>
          <a:xfrm>
            <a:off x="2644769" y="3599538"/>
            <a:ext cx="11004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Users can go to these to buy other things within the website</a:t>
            </a:r>
            <a:endParaRPr sz="1000" dirty="0">
              <a:solidFill>
                <a:srgbClr val="5F6368"/>
              </a:solidFill>
              <a:latin typeface="Open Sans"/>
              <a:ea typeface="Open Sans"/>
              <a:cs typeface="Open Sans"/>
              <a:sym typeface="Open Sans"/>
            </a:endParaRPr>
          </a:p>
        </p:txBody>
      </p:sp>
      <p:cxnSp>
        <p:nvCxnSpPr>
          <p:cNvPr id="276" name="Google Shape;276;p52"/>
          <p:cNvCxnSpPr>
            <a:cxnSpLocks/>
          </p:cNvCxnSpPr>
          <p:nvPr/>
        </p:nvCxnSpPr>
        <p:spPr>
          <a:xfrm flipV="1">
            <a:off x="3415808" y="2095474"/>
            <a:ext cx="1497247" cy="331497"/>
          </a:xfrm>
          <a:prstGeom prst="straightConnector1">
            <a:avLst/>
          </a:prstGeom>
          <a:noFill/>
          <a:ln w="19050" cap="flat" cmpd="sng">
            <a:solidFill>
              <a:srgbClr val="FBBC04"/>
            </a:solidFill>
            <a:prstDash val="solid"/>
            <a:round/>
            <a:headEnd type="none" w="med" len="med"/>
            <a:tailEnd type="triangle" w="med" len="med"/>
          </a:ln>
        </p:spPr>
      </p:cxnSp>
      <p:cxnSp>
        <p:nvCxnSpPr>
          <p:cNvPr id="17" name="Google Shape;276;p52">
            <a:extLst>
              <a:ext uri="{FF2B5EF4-FFF2-40B4-BE49-F238E27FC236}">
                <a16:creationId xmlns:a16="http://schemas.microsoft.com/office/drawing/2014/main" id="{9EC371BA-B8A2-0C42-A88C-841E9DECA9C3}"/>
              </a:ext>
            </a:extLst>
          </p:cNvPr>
          <p:cNvCxnSpPr>
            <a:cxnSpLocks/>
          </p:cNvCxnSpPr>
          <p:nvPr/>
        </p:nvCxnSpPr>
        <p:spPr>
          <a:xfrm flipV="1">
            <a:off x="3515921" y="3210036"/>
            <a:ext cx="2919499" cy="560514"/>
          </a:xfrm>
          <a:prstGeom prst="straightConnector1">
            <a:avLst/>
          </a:prstGeom>
          <a:noFill/>
          <a:ln w="19050" cap="flat" cmpd="sng">
            <a:solidFill>
              <a:srgbClr val="FBBC04"/>
            </a:solidFill>
            <a:prstDash val="solid"/>
            <a:round/>
            <a:headEnd type="none" w="med" len="med"/>
            <a:tailEnd type="triangle" w="med" len="med"/>
          </a:ln>
        </p:spPr>
      </p:cxnSp>
      <p:sp>
        <p:nvSpPr>
          <p:cNvPr id="279" name="Google Shape;279;p52"/>
          <p:cNvSpPr txBox="1"/>
          <p:nvPr/>
        </p:nvSpPr>
        <p:spPr>
          <a:xfrm>
            <a:off x="2780820" y="2326426"/>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Bikes that have been customized by others. </a:t>
            </a:r>
            <a:endParaRPr sz="1000" dirty="0">
              <a:solidFill>
                <a:srgbClr val="5F6368"/>
              </a:solidFill>
              <a:latin typeface="Open Sans"/>
              <a:ea typeface="Open Sans"/>
              <a:cs typeface="Open Sans"/>
              <a:sym typeface="Open Sans"/>
            </a:endParaRPr>
          </a:p>
        </p:txBody>
      </p:sp>
      <p:sp>
        <p:nvSpPr>
          <p:cNvPr id="22" name="Google Shape;279;p52">
            <a:extLst>
              <a:ext uri="{FF2B5EF4-FFF2-40B4-BE49-F238E27FC236}">
                <a16:creationId xmlns:a16="http://schemas.microsoft.com/office/drawing/2014/main" id="{B40D2CCA-B404-6640-8F82-DF10A70FDD24}"/>
              </a:ext>
            </a:extLst>
          </p:cNvPr>
          <p:cNvSpPr txBox="1"/>
          <p:nvPr/>
        </p:nvSpPr>
        <p:spPr>
          <a:xfrm>
            <a:off x="2804913" y="1033937"/>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Users can access the bike builder feature here</a:t>
            </a:r>
            <a:endParaRPr sz="1000" dirty="0">
              <a:solidFill>
                <a:srgbClr val="5F6368"/>
              </a:solidFill>
              <a:latin typeface="Open Sans"/>
              <a:ea typeface="Open Sans"/>
              <a:cs typeface="Open Sans"/>
              <a:sym typeface="Open Sans"/>
            </a:endParaRPr>
          </a:p>
        </p:txBody>
      </p:sp>
      <p:cxnSp>
        <p:nvCxnSpPr>
          <p:cNvPr id="23" name="Google Shape;276;p52">
            <a:extLst>
              <a:ext uri="{FF2B5EF4-FFF2-40B4-BE49-F238E27FC236}">
                <a16:creationId xmlns:a16="http://schemas.microsoft.com/office/drawing/2014/main" id="{9B957070-E3CF-294C-BB35-B71E756DB31E}"/>
              </a:ext>
            </a:extLst>
          </p:cNvPr>
          <p:cNvCxnSpPr>
            <a:cxnSpLocks/>
          </p:cNvCxnSpPr>
          <p:nvPr/>
        </p:nvCxnSpPr>
        <p:spPr>
          <a:xfrm flipV="1">
            <a:off x="3692808" y="263002"/>
            <a:ext cx="1605767" cy="920369"/>
          </a:xfrm>
          <a:prstGeom prst="straightConnector1">
            <a:avLst/>
          </a:prstGeom>
          <a:noFill/>
          <a:ln w="19050" cap="flat" cmpd="sng">
            <a:solidFill>
              <a:srgbClr val="FBBC04"/>
            </a:solidFill>
            <a:prstDash val="solid"/>
            <a:round/>
            <a:headEnd type="none" w="med" len="med"/>
            <a:tailEnd type="triangle" w="med" len="med"/>
          </a:ln>
        </p:spPr>
      </p:cxnSp>
      <p:cxnSp>
        <p:nvCxnSpPr>
          <p:cNvPr id="24" name="Google Shape;276;p52">
            <a:extLst>
              <a:ext uri="{FF2B5EF4-FFF2-40B4-BE49-F238E27FC236}">
                <a16:creationId xmlns:a16="http://schemas.microsoft.com/office/drawing/2014/main" id="{1FA0DB94-F97E-1D42-B314-05C9C320D766}"/>
              </a:ext>
            </a:extLst>
          </p:cNvPr>
          <p:cNvCxnSpPr>
            <a:cxnSpLocks/>
          </p:cNvCxnSpPr>
          <p:nvPr/>
        </p:nvCxnSpPr>
        <p:spPr>
          <a:xfrm flipV="1">
            <a:off x="3905313" y="976995"/>
            <a:ext cx="2002428" cy="222506"/>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3"/>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86" name="Google Shape;286;p53"/>
          <p:cNvSpPr txBox="1"/>
          <p:nvPr/>
        </p:nvSpPr>
        <p:spPr>
          <a:xfrm>
            <a:off x="517675" y="1522550"/>
            <a:ext cx="4919298"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digital wireframe features a hamburger navigati</a:t>
            </a:r>
            <a:r>
              <a:rPr lang="en-US" dirty="0">
                <a:solidFill>
                  <a:srgbClr val="5F6368"/>
                </a:solidFill>
                <a:latin typeface="Open Sans"/>
                <a:ea typeface="Open Sans"/>
                <a:cs typeface="Open Sans"/>
                <a:sym typeface="Open Sans"/>
              </a:rPr>
              <a:t>on, carousel for users to see the latest customized bikes users have made, and the build your bike button on the hero image.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 A one column layout was used to achieve a uniform look.</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 A scroll up arrow at the bottom right will allow the user to scroll back up to the top of the page. </a:t>
            </a:r>
            <a:endParaRPr dirty="0"/>
          </a:p>
        </p:txBody>
      </p:sp>
      <p:pic>
        <p:nvPicPr>
          <p:cNvPr id="3" name="Picture 2">
            <a:extLst>
              <a:ext uri="{FF2B5EF4-FFF2-40B4-BE49-F238E27FC236}">
                <a16:creationId xmlns:a16="http://schemas.microsoft.com/office/drawing/2014/main" id="{FEB1F08A-CC62-D343-A571-1930E4FF1694}"/>
              </a:ext>
            </a:extLst>
          </p:cNvPr>
          <p:cNvPicPr>
            <a:picLocks noChangeAspect="1"/>
          </p:cNvPicPr>
          <p:nvPr/>
        </p:nvPicPr>
        <p:blipFill>
          <a:blip r:embed="rId3"/>
          <a:stretch>
            <a:fillRect/>
          </a:stretch>
        </p:blipFill>
        <p:spPr>
          <a:xfrm>
            <a:off x="5974623" y="0"/>
            <a:ext cx="1865608"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4"/>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4" name="Google Shape;294;p54"/>
          <p:cNvSpPr txBox="1"/>
          <p:nvPr/>
        </p:nvSpPr>
        <p:spPr>
          <a:xfrm>
            <a:off x="532875" y="1793800"/>
            <a:ext cx="29154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Link to Low-fidelity prototype </a:t>
            </a:r>
            <a:r>
              <a:rPr lang="en" dirty="0">
                <a:solidFill>
                  <a:srgbClr val="5F6368"/>
                </a:solidFill>
                <a:latin typeface="Open Sans"/>
                <a:ea typeface="Open Sans"/>
                <a:cs typeface="Open Sans"/>
                <a:sym typeface="Open Sans"/>
                <a:hlinkClick r:id="rId3"/>
              </a:rPr>
              <a:t>here</a:t>
            </a:r>
            <a:endParaRPr dirty="0">
              <a:latin typeface="Open Sans"/>
              <a:ea typeface="Open Sans"/>
              <a:cs typeface="Open Sans"/>
              <a:sym typeface="Open Sans"/>
            </a:endParaRPr>
          </a:p>
        </p:txBody>
      </p:sp>
      <p:sp>
        <p:nvSpPr>
          <p:cNvPr id="295" name="Google Shape;295;p54"/>
          <p:cNvSpPr/>
          <p:nvPr/>
        </p:nvSpPr>
        <p:spPr>
          <a:xfrm>
            <a:off x="4211875" y="0"/>
            <a:ext cx="49320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3066DE8-8B85-824B-AAA0-CBC61E335330}"/>
              </a:ext>
            </a:extLst>
          </p:cNvPr>
          <p:cNvPicPr>
            <a:picLocks noChangeAspect="1"/>
          </p:cNvPicPr>
          <p:nvPr/>
        </p:nvPicPr>
        <p:blipFill>
          <a:blip r:embed="rId4"/>
          <a:stretch>
            <a:fillRect/>
          </a:stretch>
        </p:blipFill>
        <p:spPr>
          <a:xfrm>
            <a:off x="4211875" y="0"/>
            <a:ext cx="5084813"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2" name="Google Shape;302;p55"/>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303" name="Google Shape;303;p55"/>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5"/>
          <p:cNvSpPr txBox="1"/>
          <p:nvPr/>
        </p:nvSpPr>
        <p:spPr>
          <a:xfrm>
            <a:off x="482962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Location:</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United States, remote</a:t>
            </a:r>
            <a:endParaRPr sz="1200" b="1">
              <a:solidFill>
                <a:srgbClr val="FBBC04"/>
              </a:solidFill>
              <a:latin typeface="Open Sans"/>
              <a:ea typeface="Open Sans"/>
              <a:cs typeface="Open Sans"/>
              <a:sym typeface="Open Sans"/>
            </a:endParaRPr>
          </a:p>
        </p:txBody>
      </p:sp>
      <p:sp>
        <p:nvSpPr>
          <p:cNvPr id="305" name="Google Shape;305;p55"/>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5"/>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sz="1200" b="1">
              <a:solidFill>
                <a:srgbClr val="4285F4"/>
              </a:solidFill>
              <a:latin typeface="Open Sans"/>
              <a:ea typeface="Open Sans"/>
              <a:cs typeface="Open Sans"/>
              <a:sym typeface="Open Sans"/>
            </a:endParaRPr>
          </a:p>
        </p:txBody>
      </p:sp>
      <p:sp>
        <p:nvSpPr>
          <p:cNvPr id="307" name="Google Shape;307;p55"/>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5"/>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sz="1200" b="1">
              <a:solidFill>
                <a:srgbClr val="4285F4"/>
              </a:solidFill>
              <a:latin typeface="Open Sans"/>
              <a:ea typeface="Open Sans"/>
              <a:cs typeface="Open Sans"/>
              <a:sym typeface="Open Sans"/>
            </a:endParaRPr>
          </a:p>
        </p:txBody>
      </p:sp>
      <p:sp>
        <p:nvSpPr>
          <p:cNvPr id="309" name="Google Shape;309;p55"/>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5"/>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55"/>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55"/>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3" name="Google Shape;313;p55"/>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20" name="Google Shape;320;p56"/>
          <p:cNvSpPr txBox="1"/>
          <p:nvPr/>
        </p:nvSpPr>
        <p:spPr>
          <a:xfrm>
            <a:off x="710038" y="3137375"/>
            <a:ext cx="19812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5 out of 5 users had difficulty selecting a shipping option when checking out. </a:t>
            </a:r>
            <a:endParaRPr sz="1200" dirty="0">
              <a:solidFill>
                <a:srgbClr val="5F6368"/>
              </a:solidFill>
              <a:latin typeface="Open Sans"/>
              <a:ea typeface="Open Sans"/>
              <a:cs typeface="Open Sans"/>
              <a:sym typeface="Open Sans"/>
            </a:endParaRPr>
          </a:p>
        </p:txBody>
      </p:sp>
      <p:sp>
        <p:nvSpPr>
          <p:cNvPr id="321" name="Google Shape;321;p56"/>
          <p:cNvSpPr txBox="1"/>
          <p:nvPr/>
        </p:nvSpPr>
        <p:spPr>
          <a:xfrm>
            <a:off x="818688" y="26583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Shipping Selection</a:t>
            </a:r>
            <a:endParaRPr dirty="0">
              <a:solidFill>
                <a:srgbClr val="5F6368"/>
              </a:solidFill>
              <a:latin typeface="Open Sans SemiBold"/>
              <a:ea typeface="Open Sans SemiBold"/>
              <a:cs typeface="Open Sans SemiBold"/>
              <a:sym typeface="Open Sans SemiBold"/>
            </a:endParaRPr>
          </a:p>
        </p:txBody>
      </p:sp>
      <p:sp>
        <p:nvSpPr>
          <p:cNvPr id="322" name="Google Shape;322;p56"/>
          <p:cNvSpPr txBox="1"/>
          <p:nvPr/>
        </p:nvSpPr>
        <p:spPr>
          <a:xfrm>
            <a:off x="3231363" y="2658350"/>
            <a:ext cx="2735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Progress of Building Bike </a:t>
            </a:r>
            <a:endParaRPr dirty="0">
              <a:solidFill>
                <a:srgbClr val="5F6368"/>
              </a:solidFill>
              <a:latin typeface="Open Sans SemiBold"/>
              <a:ea typeface="Open Sans SemiBold"/>
              <a:cs typeface="Open Sans SemiBold"/>
              <a:sym typeface="Open Sans SemiBold"/>
            </a:endParaRPr>
          </a:p>
        </p:txBody>
      </p:sp>
      <p:sp>
        <p:nvSpPr>
          <p:cNvPr id="323" name="Google Shape;323;p56"/>
          <p:cNvSpPr txBox="1"/>
          <p:nvPr/>
        </p:nvSpPr>
        <p:spPr>
          <a:xfrm>
            <a:off x="6507050" y="26583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Shipping Options</a:t>
            </a:r>
            <a:endParaRPr dirty="0">
              <a:solidFill>
                <a:srgbClr val="5F6368"/>
              </a:solidFill>
              <a:latin typeface="Open Sans SemiBold"/>
              <a:ea typeface="Open Sans SemiBold"/>
              <a:cs typeface="Open Sans SemiBold"/>
              <a:sym typeface="Open Sans SemiBold"/>
            </a:endParaRPr>
          </a:p>
        </p:txBody>
      </p:sp>
      <p:sp>
        <p:nvSpPr>
          <p:cNvPr id="324" name="Google Shape;324;p56"/>
          <p:cNvSpPr txBox="1"/>
          <p:nvPr/>
        </p:nvSpPr>
        <p:spPr>
          <a:xfrm>
            <a:off x="3608563" y="3141075"/>
            <a:ext cx="19812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3 out of 5 users had difficulties remembering which step they were on in the bike building process. </a:t>
            </a:r>
            <a:endParaRPr sz="1200" dirty="0">
              <a:solidFill>
                <a:srgbClr val="5F6368"/>
              </a:solidFill>
              <a:latin typeface="Open Sans"/>
              <a:ea typeface="Open Sans"/>
              <a:cs typeface="Open Sans"/>
              <a:sym typeface="Open Sans"/>
            </a:endParaRPr>
          </a:p>
        </p:txBody>
      </p:sp>
      <p:sp>
        <p:nvSpPr>
          <p:cNvPr id="325" name="Google Shape;325;p56"/>
          <p:cNvSpPr txBox="1"/>
          <p:nvPr/>
        </p:nvSpPr>
        <p:spPr>
          <a:xfrm>
            <a:off x="6452763" y="3141075"/>
            <a:ext cx="19812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3 out of 5 users where dissatisfied when they couldn’t have items shipped together if ordering a custom bike with other items. </a:t>
            </a:r>
            <a:endParaRPr sz="1200" dirty="0">
              <a:solidFill>
                <a:srgbClr val="5F6368"/>
              </a:solidFill>
              <a:latin typeface="Open Sans"/>
              <a:ea typeface="Open Sans"/>
              <a:cs typeface="Open Sans"/>
              <a:sym typeface="Open Sans"/>
            </a:endParaRPr>
          </a:p>
        </p:txBody>
      </p:sp>
      <p:sp>
        <p:nvSpPr>
          <p:cNvPr id="326" name="Google Shape;326;p56"/>
          <p:cNvSpPr/>
          <p:nvPr/>
        </p:nvSpPr>
        <p:spPr>
          <a:xfrm>
            <a:off x="149833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7" name="Google Shape;327;p56"/>
          <p:cNvSpPr/>
          <p:nvPr/>
        </p:nvSpPr>
        <p:spPr>
          <a:xfrm>
            <a:off x="4342513" y="212024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718668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32"/>
        <p:cNvGrpSpPr/>
        <p:nvPr/>
      </p:nvGrpSpPr>
      <p:grpSpPr>
        <a:xfrm>
          <a:off x="0" y="0"/>
          <a:ext cx="0" cy="0"/>
          <a:chOff x="0" y="0"/>
          <a:chExt cx="0" cy="0"/>
        </a:xfrm>
      </p:grpSpPr>
      <p:sp>
        <p:nvSpPr>
          <p:cNvPr id="333" name="Google Shape;333;p57"/>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4" name="Google Shape;334;p5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5" name="Google Shape;335;p5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026" name="Picture 2" descr="771,817 Computer Monitor Stock Photos, Pictures &amp; Royalty-Free Images -  iStock">
            <a:extLst>
              <a:ext uri="{FF2B5EF4-FFF2-40B4-BE49-F238E27FC236}">
                <a16:creationId xmlns:a16="http://schemas.microsoft.com/office/drawing/2014/main" id="{72E67853-0BF1-7D4C-B2B5-E2613AB22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6" t="6914" r="4941" b="6369"/>
          <a:stretch/>
        </p:blipFill>
        <p:spPr bwMode="auto">
          <a:xfrm>
            <a:off x="4572000" y="142240"/>
            <a:ext cx="4381042" cy="5001260"/>
          </a:xfrm>
          <a:prstGeom prst="rect">
            <a:avLst/>
          </a:prstGeom>
          <a:noFill/>
          <a:extLst>
            <a:ext uri="{909E8E84-426E-40DD-AFC4-6F175D3DCCD1}">
              <a14:hiddenFill xmlns:a14="http://schemas.microsoft.com/office/drawing/2010/main">
                <a:solidFill>
                  <a:srgbClr val="FFFFFF"/>
                </a:solidFill>
              </a14:hiddenFill>
            </a:ext>
          </a:extLst>
        </p:spPr>
      </p:pic>
      <p:sp>
        <p:nvSpPr>
          <p:cNvPr id="159" name="Google Shape;159;p40"/>
          <p:cNvSpPr txBox="1"/>
          <p:nvPr/>
        </p:nvSpPr>
        <p:spPr>
          <a:xfrm>
            <a:off x="729374" y="1378727"/>
            <a:ext cx="39342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The Cycle is a responsive website that provides an opportunity for those to build a custom bicycle from start to finish. The typical user is between 28-50 years old, and most users are early to mid level professionals. The Cycle’s goal is to make designing a custom bike easy, fun, and fast for all types of users. </a:t>
            </a:r>
            <a:endParaRPr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190958" y="1190812"/>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828082" y="3908437"/>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December 2021 – January 2022</a:t>
            </a:r>
            <a:endParaRPr sz="1200" b="1" dirty="0">
              <a:solidFill>
                <a:srgbClr val="4285F4"/>
              </a:solidFill>
              <a:latin typeface="Open Sans"/>
              <a:ea typeface="Open Sans"/>
              <a:cs typeface="Open Sans"/>
              <a:sym typeface="Open Sans"/>
            </a:endParaRPr>
          </a:p>
        </p:txBody>
      </p:sp>
      <p:sp>
        <p:nvSpPr>
          <p:cNvPr id="163" name="Google Shape;163;p40"/>
          <p:cNvSpPr/>
          <p:nvPr/>
        </p:nvSpPr>
        <p:spPr>
          <a:xfrm>
            <a:off x="216074" y="3908437"/>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43388" y="27658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308913" y="1338874"/>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BECB7B31-7A6A-C04F-903B-B08EDC40F1F3}"/>
              </a:ext>
            </a:extLst>
          </p:cNvPr>
          <p:cNvPicPr>
            <a:picLocks noChangeAspect="1"/>
          </p:cNvPicPr>
          <p:nvPr/>
        </p:nvPicPr>
        <p:blipFill>
          <a:blip r:embed="rId4"/>
          <a:stretch>
            <a:fillRect/>
          </a:stretch>
        </p:blipFill>
        <p:spPr>
          <a:xfrm>
            <a:off x="4688690" y="274320"/>
            <a:ext cx="4146397" cy="33629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1" name="Google Shape;341;p58"/>
          <p:cNvSpPr txBox="1"/>
          <p:nvPr/>
        </p:nvSpPr>
        <p:spPr>
          <a:xfrm>
            <a:off x="517675" y="1135225"/>
            <a:ext cx="82608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t>The progress bar has been modified to show what step the user is on, as well as a previous and next button were added so the user can go back or forward when building their bike if modifications are needed. </a:t>
            </a:r>
            <a:endParaRPr dirty="0"/>
          </a:p>
        </p:txBody>
      </p:sp>
      <p:sp>
        <p:nvSpPr>
          <p:cNvPr id="342" name="Google Shape;342;p58"/>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8"/>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before</a:t>
            </a:r>
            <a:endParaRPr sz="1200">
              <a:solidFill>
                <a:srgbClr val="5F6368"/>
              </a:solidFill>
              <a:latin typeface="Open Sans"/>
              <a:ea typeface="Open Sans"/>
              <a:cs typeface="Open Sans"/>
              <a:sym typeface="Open Sans"/>
            </a:endParaRPr>
          </a:p>
        </p:txBody>
      </p:sp>
      <p:sp>
        <p:nvSpPr>
          <p:cNvPr id="344" name="Google Shape;344;p58"/>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after</a:t>
            </a:r>
            <a:endParaRPr sz="1200">
              <a:solidFill>
                <a:srgbClr val="5F6368"/>
              </a:solidFill>
              <a:latin typeface="Open Sans"/>
              <a:ea typeface="Open Sans"/>
              <a:cs typeface="Open Sans"/>
              <a:sym typeface="Open Sans"/>
            </a:endParaRPr>
          </a:p>
        </p:txBody>
      </p:sp>
      <p:cxnSp>
        <p:nvCxnSpPr>
          <p:cNvPr id="346" name="Google Shape;346;p58"/>
          <p:cNvCxnSpPr/>
          <p:nvPr/>
        </p:nvCxnSpPr>
        <p:spPr>
          <a:xfrm>
            <a:off x="4125588"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47" name="Google Shape;347;p58"/>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8" name="Google Shape;348;p58"/>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 name="Picture 2">
            <a:extLst>
              <a:ext uri="{FF2B5EF4-FFF2-40B4-BE49-F238E27FC236}">
                <a16:creationId xmlns:a16="http://schemas.microsoft.com/office/drawing/2014/main" id="{1204AB03-4A66-074A-BAFB-50CDE455957B}"/>
              </a:ext>
            </a:extLst>
          </p:cNvPr>
          <p:cNvPicPr>
            <a:picLocks noChangeAspect="1"/>
          </p:cNvPicPr>
          <p:nvPr/>
        </p:nvPicPr>
        <p:blipFill rotWithShape="1">
          <a:blip r:embed="rId3"/>
          <a:srcRect l="6546" r="6118"/>
          <a:stretch/>
        </p:blipFill>
        <p:spPr>
          <a:xfrm>
            <a:off x="4969758" y="2370807"/>
            <a:ext cx="4028304" cy="2797363"/>
          </a:xfrm>
          <a:prstGeom prst="rect">
            <a:avLst/>
          </a:prstGeom>
        </p:spPr>
      </p:pic>
      <p:pic>
        <p:nvPicPr>
          <p:cNvPr id="5" name="Picture 4">
            <a:extLst>
              <a:ext uri="{FF2B5EF4-FFF2-40B4-BE49-F238E27FC236}">
                <a16:creationId xmlns:a16="http://schemas.microsoft.com/office/drawing/2014/main" id="{049CDBEC-BA89-0742-BE0B-E191BD150A46}"/>
              </a:ext>
            </a:extLst>
          </p:cNvPr>
          <p:cNvPicPr>
            <a:picLocks noChangeAspect="1"/>
          </p:cNvPicPr>
          <p:nvPr/>
        </p:nvPicPr>
        <p:blipFill>
          <a:blip r:embed="rId4"/>
          <a:stretch>
            <a:fillRect/>
          </a:stretch>
        </p:blipFill>
        <p:spPr>
          <a:xfrm>
            <a:off x="0" y="2436988"/>
            <a:ext cx="4125588" cy="27311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4" name="Google Shape;354;p59"/>
          <p:cNvSpPr txBox="1"/>
          <p:nvPr/>
        </p:nvSpPr>
        <p:spPr>
          <a:xfrm>
            <a:off x="517675" y="1135225"/>
            <a:ext cx="82608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User now has an option to select what option they would like to have for shipping, and if ordering a custom bike with other items, can select if they want to ship their bike with those items or not. </a:t>
            </a:r>
            <a:endParaRPr dirty="0"/>
          </a:p>
        </p:txBody>
      </p:sp>
      <p:sp>
        <p:nvSpPr>
          <p:cNvPr id="355" name="Google Shape;355;p59"/>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9"/>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before</a:t>
            </a:r>
            <a:endParaRPr sz="1200">
              <a:solidFill>
                <a:srgbClr val="5F6368"/>
              </a:solidFill>
              <a:latin typeface="Open Sans"/>
              <a:ea typeface="Open Sans"/>
              <a:cs typeface="Open Sans"/>
              <a:sym typeface="Open Sans"/>
            </a:endParaRPr>
          </a:p>
        </p:txBody>
      </p:sp>
      <p:sp>
        <p:nvSpPr>
          <p:cNvPr id="357" name="Google Shape;357;p59"/>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9"/>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after</a:t>
            </a:r>
            <a:endParaRPr sz="1200">
              <a:solidFill>
                <a:srgbClr val="5F6368"/>
              </a:solidFill>
              <a:latin typeface="Open Sans"/>
              <a:ea typeface="Open Sans"/>
              <a:cs typeface="Open Sans"/>
              <a:sym typeface="Open Sans"/>
            </a:endParaRPr>
          </a:p>
        </p:txBody>
      </p:sp>
      <p:cxnSp>
        <p:nvCxnSpPr>
          <p:cNvPr id="359" name="Google Shape;359;p59"/>
          <p:cNvCxnSpPr/>
          <p:nvPr/>
        </p:nvCxnSpPr>
        <p:spPr>
          <a:xfrm>
            <a:off x="4125588"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60" name="Google Shape;360;p59"/>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61" name="Google Shape;361;p59"/>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 name="Picture 2">
            <a:extLst>
              <a:ext uri="{FF2B5EF4-FFF2-40B4-BE49-F238E27FC236}">
                <a16:creationId xmlns:a16="http://schemas.microsoft.com/office/drawing/2014/main" id="{A2B941FC-E6C2-3143-B4C8-69AB4658374C}"/>
              </a:ext>
            </a:extLst>
          </p:cNvPr>
          <p:cNvPicPr>
            <a:picLocks noChangeAspect="1"/>
          </p:cNvPicPr>
          <p:nvPr/>
        </p:nvPicPr>
        <p:blipFill>
          <a:blip r:embed="rId3"/>
          <a:stretch>
            <a:fillRect/>
          </a:stretch>
        </p:blipFill>
        <p:spPr>
          <a:xfrm>
            <a:off x="493724" y="2436988"/>
            <a:ext cx="3631864" cy="2584762"/>
          </a:xfrm>
          <a:prstGeom prst="rect">
            <a:avLst/>
          </a:prstGeom>
        </p:spPr>
      </p:pic>
      <p:pic>
        <p:nvPicPr>
          <p:cNvPr id="5" name="Picture 4">
            <a:extLst>
              <a:ext uri="{FF2B5EF4-FFF2-40B4-BE49-F238E27FC236}">
                <a16:creationId xmlns:a16="http://schemas.microsoft.com/office/drawing/2014/main" id="{6C8D5F83-3F5C-1848-AA8B-27A5BF237549}"/>
              </a:ext>
            </a:extLst>
          </p:cNvPr>
          <p:cNvPicPr>
            <a:picLocks noChangeAspect="1"/>
          </p:cNvPicPr>
          <p:nvPr/>
        </p:nvPicPr>
        <p:blipFill>
          <a:blip r:embed="rId4"/>
          <a:stretch>
            <a:fillRect/>
          </a:stretch>
        </p:blipFill>
        <p:spPr>
          <a:xfrm>
            <a:off x="4937688" y="2436988"/>
            <a:ext cx="4307402" cy="27065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sp>
        <p:nvSpPr>
          <p:cNvPr id="367" name="Google Shape;367;p60"/>
          <p:cNvSpPr/>
          <p:nvPr/>
        </p:nvSpPr>
        <p:spPr>
          <a:xfrm>
            <a:off x="1510438"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0"/>
          <p:cNvSpPr/>
          <p:nvPr/>
        </p:nvSpPr>
        <p:spPr>
          <a:xfrm>
            <a:off x="1510438"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p:nvPr/>
        </p:nvSpPr>
        <p:spPr>
          <a:xfrm>
            <a:off x="4611963"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0"/>
          <p:cNvSpPr/>
          <p:nvPr/>
        </p:nvSpPr>
        <p:spPr>
          <a:xfrm>
            <a:off x="4611963"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2471050"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2" name="Google Shape;372;p60"/>
          <p:cNvSpPr txBox="1"/>
          <p:nvPr/>
        </p:nvSpPr>
        <p:spPr>
          <a:xfrm>
            <a:off x="2471050" y="34955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3" name="Google Shape;373;p60"/>
          <p:cNvSpPr txBox="1"/>
          <p:nvPr/>
        </p:nvSpPr>
        <p:spPr>
          <a:xfrm>
            <a:off x="5572575" y="34478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4" name="Google Shape;374;p60"/>
          <p:cNvSpPr txBox="1"/>
          <p:nvPr/>
        </p:nvSpPr>
        <p:spPr>
          <a:xfrm>
            <a:off x="5572575"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Screen size variations</a:t>
            </a:r>
            <a:endParaRPr sz="2400">
              <a:solidFill>
                <a:srgbClr val="5F6368"/>
              </a:solidFill>
              <a:latin typeface="Open Sans"/>
              <a:ea typeface="Open Sans"/>
              <a:cs typeface="Open Sans"/>
              <a:sym typeface="Open Sans"/>
            </a:endParaRPr>
          </a:p>
        </p:txBody>
      </p:sp>
      <p:sp>
        <p:nvSpPr>
          <p:cNvPr id="380" name="Google Shape;380;p61"/>
          <p:cNvSpPr/>
          <p:nvPr/>
        </p:nvSpPr>
        <p:spPr>
          <a:xfrm>
            <a:off x="531000" y="1391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1"/>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1"/>
          <p:cNvSpPr/>
          <p:nvPr/>
        </p:nvSpPr>
        <p:spPr>
          <a:xfrm>
            <a:off x="469795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1"/>
          <p:cNvSpPr/>
          <p:nvPr/>
        </p:nvSpPr>
        <p:spPr>
          <a:xfrm>
            <a:off x="679410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1"/>
          <p:cNvSpPr txBox="1"/>
          <p:nvPr/>
        </p:nvSpPr>
        <p:spPr>
          <a:xfrm>
            <a:off x="864900"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5" name="Google Shape;385;p61"/>
          <p:cNvSpPr txBox="1"/>
          <p:nvPr/>
        </p:nvSpPr>
        <p:spPr>
          <a:xfrm>
            <a:off x="2973725"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6" name="Google Shape;386;p61"/>
          <p:cNvSpPr txBox="1"/>
          <p:nvPr/>
        </p:nvSpPr>
        <p:spPr>
          <a:xfrm>
            <a:off x="5057200"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7" name="Google Shape;387;p61"/>
          <p:cNvSpPr txBox="1"/>
          <p:nvPr/>
        </p:nvSpPr>
        <p:spPr>
          <a:xfrm>
            <a:off x="7140675"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4" name="Google Shape;394;p62"/>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395" name="Google Shape;395;p62"/>
          <p:cNvSpPr txBox="1"/>
          <p:nvPr/>
        </p:nvSpPr>
        <p:spPr>
          <a:xfrm>
            <a:off x="532875" y="179380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Link to High-Fidelity Prototype </a:t>
            </a:r>
            <a:r>
              <a:rPr lang="en-US" dirty="0">
                <a:solidFill>
                  <a:srgbClr val="5F6368"/>
                </a:solidFill>
                <a:latin typeface="Open Sans"/>
                <a:ea typeface="Open Sans"/>
                <a:cs typeface="Open Sans"/>
                <a:sym typeface="Open Sans"/>
                <a:hlinkClick r:id="rId3"/>
              </a:rPr>
              <a:t>here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27D667DC-6675-874D-BA15-4A5E693DB1C9}"/>
              </a:ext>
            </a:extLst>
          </p:cNvPr>
          <p:cNvPicPr>
            <a:picLocks noChangeAspect="1"/>
          </p:cNvPicPr>
          <p:nvPr/>
        </p:nvPicPr>
        <p:blipFill>
          <a:blip r:embed="rId4"/>
          <a:stretch>
            <a:fillRect/>
          </a:stretch>
        </p:blipFill>
        <p:spPr>
          <a:xfrm>
            <a:off x="3292167" y="1503250"/>
            <a:ext cx="5795319" cy="21533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1" name="Google Shape;401;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3"/>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A accessibility button is placed on the home screen for users that may need more assistance navigating the website. </a:t>
            </a:r>
            <a:endParaRPr sz="1200" dirty="0"/>
          </a:p>
        </p:txBody>
      </p:sp>
      <p:sp>
        <p:nvSpPr>
          <p:cNvPr id="403" name="Google Shape;403;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On the homepage the user can select which language they would like to have the website in by clicking on the flag and se</a:t>
            </a:r>
            <a:r>
              <a:rPr lang="en-US" sz="1200" dirty="0">
                <a:solidFill>
                  <a:srgbClr val="5F6368"/>
                </a:solidFill>
                <a:latin typeface="Open Sans"/>
                <a:ea typeface="Open Sans"/>
                <a:cs typeface="Open Sans"/>
                <a:sym typeface="Open Sans"/>
              </a:rPr>
              <a:t>le</a:t>
            </a:r>
            <a:r>
              <a:rPr lang="en" sz="1200" dirty="0">
                <a:solidFill>
                  <a:srgbClr val="5F6368"/>
                </a:solidFill>
                <a:latin typeface="Open Sans"/>
                <a:ea typeface="Open Sans"/>
                <a:cs typeface="Open Sans"/>
                <a:sym typeface="Open Sans"/>
              </a:rPr>
              <a:t>cting their language. </a:t>
            </a:r>
            <a:endParaRPr sz="1200" dirty="0"/>
          </a:p>
        </p:txBody>
      </p:sp>
      <p:sp>
        <p:nvSpPr>
          <p:cNvPr id="405" name="Google Shape;405;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The overall typeface and  contrast of colors are used in a way that are easy to read and navigate for any user. </a:t>
            </a:r>
            <a:endParaRPr lang="en-US" sz="1200" dirty="0"/>
          </a:p>
        </p:txBody>
      </p:sp>
      <p:sp>
        <p:nvSpPr>
          <p:cNvPr id="407" name="Google Shape;407;p63"/>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8" name="Google Shape;408;p63"/>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9" name="Google Shape;409;p63"/>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413"/>
        <p:cNvGrpSpPr/>
        <p:nvPr/>
      </p:nvGrpSpPr>
      <p:grpSpPr>
        <a:xfrm>
          <a:off x="0" y="0"/>
          <a:ext cx="0" cy="0"/>
          <a:chOff x="0" y="0"/>
          <a:chExt cx="0" cy="0"/>
        </a:xfrm>
      </p:grpSpPr>
      <p:sp>
        <p:nvSpPr>
          <p:cNvPr id="414" name="Google Shape;414;p64"/>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15" name="Google Shape;415;p64"/>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16" name="Google Shape;416;p6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2" name="Google Shape;422;p65"/>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Overall after iterating after usability studies, participants seemed to be able to make and order their custom bike easily and were satisfied with the experience. </a:t>
            </a:r>
            <a:endParaRPr sz="1200" b="1" dirty="0">
              <a:solidFill>
                <a:srgbClr val="1967D2"/>
              </a:solidFill>
              <a:latin typeface="Open Sans"/>
              <a:ea typeface="Open Sans"/>
              <a:cs typeface="Open Sans"/>
              <a:sym typeface="Open Sans"/>
            </a:endParaRPr>
          </a:p>
        </p:txBody>
      </p:sp>
      <p:sp>
        <p:nvSpPr>
          <p:cNvPr id="423" name="Google Shape;423;p65"/>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5"/>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There are a lot of components that go into making a website that allows users to customize a product. However, I learned that sometimes less is more when creating these kinds of websites. </a:t>
            </a:r>
            <a:endParaRPr sz="1200" b="1" dirty="0">
              <a:solidFill>
                <a:srgbClr val="4285F4"/>
              </a:solidFill>
              <a:latin typeface="Open Sans"/>
              <a:ea typeface="Open Sans"/>
              <a:cs typeface="Open Sans"/>
              <a:sym typeface="Open Sans"/>
            </a:endParaRPr>
          </a:p>
        </p:txBody>
      </p:sp>
      <p:sp>
        <p:nvSpPr>
          <p:cNvPr id="425" name="Google Shape;425;p65"/>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5"/>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27" name="Google Shape;427;p65"/>
          <p:cNvGrpSpPr/>
          <p:nvPr/>
        </p:nvGrpSpPr>
        <p:grpSpPr>
          <a:xfrm>
            <a:off x="4605678" y="1676963"/>
            <a:ext cx="293543" cy="227362"/>
            <a:chOff x="420350" y="238125"/>
            <a:chExt cx="6779275" cy="5238750"/>
          </a:xfrm>
        </p:grpSpPr>
        <p:sp>
          <p:nvSpPr>
            <p:cNvPr id="428" name="Google Shape;428;p65"/>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5"/>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5"/>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5"/>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37" name="Google Shape;437;p66"/>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6"/>
          <p:cNvSpPr txBox="1"/>
          <p:nvPr/>
        </p:nvSpPr>
        <p:spPr>
          <a:xfrm>
            <a:off x="711325" y="1917800"/>
            <a:ext cx="20490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Continue usability studies with participants </a:t>
            </a:r>
            <a:endParaRPr sz="1200" dirty="0"/>
          </a:p>
        </p:txBody>
      </p:sp>
      <p:sp>
        <p:nvSpPr>
          <p:cNvPr id="439" name="Google Shape;439;p66"/>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6"/>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Iterate and revise mockups and high fidelity prototypes </a:t>
            </a:r>
            <a:endParaRPr sz="1200" dirty="0"/>
          </a:p>
        </p:txBody>
      </p:sp>
      <p:sp>
        <p:nvSpPr>
          <p:cNvPr id="441" name="Google Shape;441;p66"/>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6"/>
          <p:cNvSpPr txBox="1"/>
          <p:nvPr/>
        </p:nvSpPr>
        <p:spPr>
          <a:xfrm>
            <a:off x="6026525" y="1917800"/>
            <a:ext cx="2049000" cy="39700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t>Create code for the website </a:t>
            </a:r>
            <a:endParaRPr sz="1200" dirty="0"/>
          </a:p>
        </p:txBody>
      </p:sp>
      <p:sp>
        <p:nvSpPr>
          <p:cNvPr id="443" name="Google Shape;443;p66"/>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44" name="Google Shape;444;p66"/>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45" name="Google Shape;445;p66"/>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7"/>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1" name="Google Shape;451;p67"/>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52" name="Google Shape;452;p67"/>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Thank you for checking out my work! If you would like to contact me, here is my information: </a:t>
            </a:r>
          </a:p>
          <a:p>
            <a:pPr marL="0" lvl="0" indent="0" algn="ctr" rtl="0">
              <a:lnSpc>
                <a:spcPct val="115000"/>
              </a:lnSpc>
              <a:spcBef>
                <a:spcPts val="0"/>
              </a:spcBef>
              <a:spcAft>
                <a:spcPts val="0"/>
              </a:spcAft>
              <a:buClr>
                <a:schemeClr val="dk1"/>
              </a:buClr>
              <a:buSzPts val="1100"/>
              <a:buFont typeface="Arial"/>
              <a:buNone/>
            </a:pPr>
            <a:endParaRPr lang="en"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Email: brianthompson072@gmail.com</a:t>
            </a:r>
            <a:endParaRPr sz="1200" dirty="0">
              <a:solidFill>
                <a:srgbClr val="5F6368"/>
              </a:solidFill>
              <a:latin typeface="Open Sans"/>
              <a:ea typeface="Open Sans"/>
              <a:cs typeface="Open Sans"/>
              <a:sym typeface="Open Sans"/>
            </a:endParaRPr>
          </a:p>
        </p:txBody>
      </p:sp>
      <p:sp>
        <p:nvSpPr>
          <p:cNvPr id="454" name="Google Shape;454;p67"/>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Available custom bike websites were not easy to navigate, cluttered designs, and confusing checkout process. </a:t>
            </a:r>
            <a:endParaRPr sz="1200" b="1" dirty="0">
              <a:solidFill>
                <a:srgbClr val="4285F4"/>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Design The Cycle website to have a user friendly and clear navigation to customize a bike and offer a fast and effective checkout process. </a:t>
            </a:r>
            <a:endParaRPr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and researcher from conception to completion </a:t>
            </a:r>
            <a:endParaRPr sz="1200" dirty="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Conduct interviews, paper and digital wireframing, low and high fidelity prototyping, conducting usability studies, accounting for accessibility, iterating on designs and responsive design  </a:t>
            </a:r>
            <a:endParaRPr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I conducted user interviews in order to create empathy maps to discover who the appropriate users would be, their pain points, and needs. I discovered that my target users take building their custom bikes seriously because they like the attention to detail they can put in their bikes; some users even compete professionally. Users ultimately want this process to be seamless as they have experienced quite a bit of frustrations with navigation on websites that offer this service. </a:t>
            </a:r>
            <a:endParaRPr sz="1200" dirty="0">
              <a:solidFill>
                <a:srgbClr val="5F6368"/>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Navigation </a:t>
            </a:r>
            <a:endParaRPr dirty="0">
              <a:solidFill>
                <a:srgbClr val="4285F4"/>
              </a:solidFill>
              <a:latin typeface="Open Sans SemiBold"/>
              <a:ea typeface="Open Sans SemiBold"/>
              <a:cs typeface="Open Sans SemiBold"/>
              <a:sym typeface="Open Sans SemiBold"/>
            </a:endParaRPr>
          </a:p>
        </p:txBody>
      </p:sp>
      <p:sp>
        <p:nvSpPr>
          <p:cNvPr id="212" name="Google Shape;212;p45"/>
          <p:cNvSpPr txBox="1"/>
          <p:nvPr/>
        </p:nvSpPr>
        <p:spPr>
          <a:xfrm>
            <a:off x="44147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Write one to two sentences reflecting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on the pain point listed above and how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will guide designs moving forward.</a:t>
            </a:r>
            <a:endParaRPr sz="1200"/>
          </a:p>
        </p:txBody>
      </p:sp>
      <p:sp>
        <p:nvSpPr>
          <p:cNvPr id="213" name="Google Shape;213;p45"/>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Interaction</a:t>
            </a:r>
            <a:endParaRPr dirty="0">
              <a:solidFill>
                <a:srgbClr val="4285F4"/>
              </a:solidFill>
              <a:latin typeface="Open Sans SemiBold"/>
              <a:ea typeface="Open Sans SemiBold"/>
              <a:cs typeface="Open Sans SemiBold"/>
              <a:sym typeface="Open Sans SemiBold"/>
            </a:endParaRPr>
          </a:p>
        </p:txBody>
      </p:sp>
      <p:sp>
        <p:nvSpPr>
          <p:cNvPr id="214" name="Google Shape;214;p45"/>
          <p:cNvSpPr txBox="1"/>
          <p:nvPr/>
        </p:nvSpPr>
        <p:spPr>
          <a:xfrm>
            <a:off x="258272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5" name="Google Shape;215;p45"/>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Experience</a:t>
            </a:r>
            <a:endParaRPr dirty="0">
              <a:solidFill>
                <a:srgbClr val="4285F4"/>
              </a:solidFill>
              <a:latin typeface="Open Sans SemiBold"/>
              <a:ea typeface="Open Sans SemiBold"/>
              <a:cs typeface="Open Sans SemiBold"/>
              <a:sym typeface="Open Sans SemiBold"/>
            </a:endParaRPr>
          </a:p>
        </p:txBody>
      </p:sp>
      <p:sp>
        <p:nvSpPr>
          <p:cNvPr id="216" name="Google Shape;216;p45"/>
          <p:cNvSpPr txBox="1"/>
          <p:nvPr/>
        </p:nvSpPr>
        <p:spPr>
          <a:xfrm>
            <a:off x="472396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7" name="Google Shape;217;p45"/>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8" name="Google Shape;218;p45"/>
          <p:cNvSpPr txBox="1"/>
          <p:nvPr/>
        </p:nvSpPr>
        <p:spPr>
          <a:xfrm>
            <a:off x="686521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Write one to two sentences reflecting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on the pain point listed above and how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will guide designs moving forward.</a:t>
            </a:r>
            <a:endParaRPr sz="1200"/>
          </a:p>
        </p:txBody>
      </p:sp>
      <p:sp>
        <p:nvSpPr>
          <p:cNvPr id="219" name="Google Shape;219;p45"/>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2" name="Google Shape;222;p45"/>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Cliff</a:t>
            </a:r>
            <a:endParaRPr sz="2400" b="1" dirty="0">
              <a:solidFill>
                <a:srgbClr val="5F6368"/>
              </a:solidFill>
              <a:latin typeface="Open Sans"/>
              <a:ea typeface="Open Sans"/>
              <a:cs typeface="Open Sans"/>
              <a:sym typeface="Open Sans"/>
            </a:endParaRPr>
          </a:p>
        </p:txBody>
      </p:sp>
      <p:sp>
        <p:nvSpPr>
          <p:cNvPr id="229" name="Google Shape;229;p46"/>
          <p:cNvSpPr txBox="1"/>
          <p:nvPr/>
        </p:nvSpPr>
        <p:spPr>
          <a:xfrm>
            <a:off x="517674" y="1674400"/>
            <a:ext cx="3539419"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Cliff is a full time worker and avid cyclist who needs a user friendly website with a great selection of bikes that can be customized because he wants to be able to have the best bike for his needs. </a:t>
            </a:r>
            <a:endParaRPr lang="en-US" dirty="0"/>
          </a:p>
        </p:txBody>
      </p:sp>
      <p:pic>
        <p:nvPicPr>
          <p:cNvPr id="3" name="Picture 2">
            <a:extLst>
              <a:ext uri="{FF2B5EF4-FFF2-40B4-BE49-F238E27FC236}">
                <a16:creationId xmlns:a16="http://schemas.microsoft.com/office/drawing/2014/main" id="{AB213A11-F5DD-0F49-88F9-8F6C3D9F5190}"/>
              </a:ext>
            </a:extLst>
          </p:cNvPr>
          <p:cNvPicPr>
            <a:picLocks noChangeAspect="1"/>
          </p:cNvPicPr>
          <p:nvPr/>
        </p:nvPicPr>
        <p:blipFill rotWithShape="1">
          <a:blip r:embed="rId3"/>
          <a:srcRect l="521" t="1" b="417"/>
          <a:stretch/>
        </p:blipFill>
        <p:spPr>
          <a:xfrm>
            <a:off x="3855720" y="426719"/>
            <a:ext cx="5288279" cy="39624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5" name="Google Shape;235;p47"/>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7"/>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7" name="Google Shape;237;p47"/>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goal of the user journey map was to help us hone in on the users specific pain points through their typical experience through ordering a customized bike online. </a:t>
            </a:r>
            <a:endParaRPr dirty="0"/>
          </a:p>
        </p:txBody>
      </p:sp>
      <p:pic>
        <p:nvPicPr>
          <p:cNvPr id="3" name="Picture 2">
            <a:extLst>
              <a:ext uri="{FF2B5EF4-FFF2-40B4-BE49-F238E27FC236}">
                <a16:creationId xmlns:a16="http://schemas.microsoft.com/office/drawing/2014/main" id="{DF819836-2CE8-CA4F-AE53-CBC4728A1D40}"/>
              </a:ext>
            </a:extLst>
          </p:cNvPr>
          <p:cNvPicPr>
            <a:picLocks noChangeAspect="1"/>
          </p:cNvPicPr>
          <p:nvPr/>
        </p:nvPicPr>
        <p:blipFill rotWithShape="1">
          <a:blip r:embed="rId3"/>
          <a:srcRect l="1953" b="2093"/>
          <a:stretch/>
        </p:blipFill>
        <p:spPr>
          <a:xfrm>
            <a:off x="4181061" y="0"/>
            <a:ext cx="4932000" cy="50358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1325</Words>
  <Application>Microsoft Macintosh PowerPoint</Application>
  <PresentationFormat>On-screen Show (16:9)</PresentationFormat>
  <Paragraphs>152</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Open Sans</vt:lpstr>
      <vt:lpstr>Open Sans SemiBold</vt:lpstr>
      <vt:lpstr>Calibri</vt:lpstr>
      <vt:lpstr>Arial</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Thompson</cp:lastModifiedBy>
  <cp:revision>19</cp:revision>
  <dcterms:modified xsi:type="dcterms:W3CDTF">2022-03-15T20:04:16Z</dcterms:modified>
</cp:coreProperties>
</file>